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 Id="rId3" Type="http://schemas.openxmlformats.org/officeDocument/2006/relationships/hyperlink" Target="http://datahub.berkeley.edu/user-redirect/interact?account=braddelong&amp;repo=lecture-support-2020&amp;branch=master&amp;path=ps00.ipynb" TargetMode="External"/><Relationship Id="rId4" Type="http://schemas.openxmlformats.org/officeDocument/2006/relationships/hyperlink" Target="https://nbviewer.jupyter.org/github/braddelong/lecture-support-2020/blob/master/ps00-answers.ipynb"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PS00 URL: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http://datahub.berkeley.edu/user-redirect/interact?account=braddelong&amp;repo=lecture-support-2020&amp;branch=master&amp;path=ps00.ipynb</a:t>
            </a:r>
            <a:r>
              <a:t>&gt;</a:t>
            </a:r>
          </a:p>
          <a:p>
            <a:pPr/>
          </a:p>
          <a:p>
            <a:pPr/>
            <a:r>
              <a:t>With answers: &lt;</a:t>
            </a:r>
            <a:r>
              <a:rPr u="sng">
                <a:solidFill>
                  <a:srgbClr val="0000FF"/>
                </a:solidFill>
                <a:uFill>
                  <a:solidFill>
                    <a:srgbClr val="0000FF"/>
                  </a:solidFill>
                </a:uFill>
                <a:hlinkClick r:id="rId4" invalidUrl="" action="" tgtFrame="" tooltip="" history="1" highlightClick="0" endSnd="0"/>
              </a:rPr>
              <a:t>https://nbviewer.jupyter.org/github/braddelong/lecture-support-2020/blob/master/ps00-answers.ipynb</a:t>
            </a:r>
            <a:r>
              <a:t>&gt;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5" y="312537"/>
            <a:ext cx="7804550" cy="1518050"/>
          </a:xfrm>
          <a:prstGeom prst="rect">
            <a:avLst/>
          </a:prstGeom>
        </p:spPr>
        <p:txBody>
          <a:bodyPr lIns="35716" tIns="35716" rIns="35716" bIns="35716"/>
          <a:lstStyle>
            <a:lvl1pPr defTabSz="410763">
              <a:defRPr sz="5600">
                <a:solidFill>
                  <a:srgbClr val="000080"/>
                </a:solidFill>
                <a:uFillTx/>
              </a:defRPr>
            </a:lvl1pPr>
          </a:lstStyle>
          <a:p>
            <a:pPr/>
            <a:r>
              <a:t>Title Text</a:t>
            </a:r>
          </a:p>
        </p:txBody>
      </p:sp>
      <p:sp>
        <p:nvSpPr>
          <p:cNvPr id="89" name="Body Level One…"/>
          <p:cNvSpPr txBox="1"/>
          <p:nvPr>
            <p:ph type="body" idx="1"/>
          </p:nvPr>
        </p:nvSpPr>
        <p:spPr>
          <a:xfrm>
            <a:off x="669725" y="1830583"/>
            <a:ext cx="7804550" cy="4420200"/>
          </a:xfrm>
          <a:prstGeom prst="rect">
            <a:avLst/>
          </a:prstGeom>
        </p:spPr>
        <p:txBody>
          <a:bodyPr lIns="35716" tIns="35716" rIns="35716" bIns="35716"/>
          <a:lstStyle>
            <a:lvl1pPr defTabSz="410763">
              <a:defRPr>
                <a:latin typeface="Times New Roman"/>
                <a:ea typeface="Times New Roman"/>
                <a:cs typeface="Times New Roman"/>
                <a:sym typeface="Times New Roman"/>
              </a:defRPr>
            </a:lvl1pPr>
            <a:lvl2pPr defTabSz="410763">
              <a:defRPr>
                <a:latin typeface="Times New Roman"/>
                <a:ea typeface="Times New Roman"/>
                <a:cs typeface="Times New Roman"/>
                <a:sym typeface="Times New Roman"/>
              </a:defRPr>
            </a:lvl2pPr>
            <a:lvl3pPr defTabSz="410763">
              <a:defRPr>
                <a:latin typeface="Times New Roman"/>
                <a:ea typeface="Times New Roman"/>
                <a:cs typeface="Times New Roman"/>
                <a:sym typeface="Times New Roman"/>
              </a:defRPr>
            </a:lvl3pPr>
            <a:lvl4pPr defTabSz="410763">
              <a:defRPr>
                <a:latin typeface="Times New Roman"/>
                <a:ea typeface="Times New Roman"/>
                <a:cs typeface="Times New Roman"/>
                <a:sym typeface="Times New Roman"/>
              </a:defRPr>
            </a:lvl4pPr>
            <a:lvl5pPr defTabSz="410763">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7" y="1151929"/>
            <a:ext cx="7358067" cy="2321720"/>
          </a:xfrm>
          <a:prstGeom prst="rect">
            <a:avLst/>
          </a:prstGeom>
        </p:spPr>
        <p:txBody>
          <a:bodyPr lIns="35716" tIns="35716" rIns="35716" bIns="35716" anchor="b"/>
          <a:lstStyle>
            <a:lvl1pPr defTabSz="410763">
              <a:defRPr sz="5600">
                <a:solidFill>
                  <a:srgbClr val="000080"/>
                </a:solidFill>
                <a:uFillTx/>
              </a:defRPr>
            </a:lvl1pPr>
          </a:lstStyle>
          <a:p>
            <a:pPr/>
            <a:r>
              <a:t>Title Text</a:t>
            </a:r>
          </a:p>
        </p:txBody>
      </p:sp>
      <p:sp>
        <p:nvSpPr>
          <p:cNvPr id="98" name="Body Level One…"/>
          <p:cNvSpPr txBox="1"/>
          <p:nvPr>
            <p:ph type="body" sz="quarter" idx="1"/>
          </p:nvPr>
        </p:nvSpPr>
        <p:spPr>
          <a:xfrm>
            <a:off x="892967" y="3536155"/>
            <a:ext cx="7358067" cy="794745"/>
          </a:xfrm>
          <a:prstGeom prst="rect">
            <a:avLst/>
          </a:prstGeom>
        </p:spPr>
        <p:txBody>
          <a:bodyPr lIns="35716" tIns="35716" rIns="35716" bIns="35716" anchor="t"/>
          <a:lstStyle>
            <a:lvl1pPr marL="0" indent="0" algn="ctr" defTabSz="410763">
              <a:spcBef>
                <a:spcPts val="0"/>
              </a:spcBef>
              <a:buSzTx/>
              <a:buNone/>
              <a:defRPr sz="2200"/>
            </a:lvl1pPr>
            <a:lvl2pPr marL="0" indent="0" algn="ctr" defTabSz="410763">
              <a:spcBef>
                <a:spcPts val="0"/>
              </a:spcBef>
              <a:buSzTx/>
              <a:buNone/>
              <a:defRPr sz="2200"/>
            </a:lvl2pPr>
            <a:lvl3pPr marL="0" indent="0" algn="ctr" defTabSz="410763">
              <a:spcBef>
                <a:spcPts val="0"/>
              </a:spcBef>
              <a:buSzTx/>
              <a:buNone/>
              <a:defRPr sz="2200"/>
            </a:lvl3pPr>
            <a:lvl4pPr marL="0" indent="0" algn="ctr" defTabSz="410763">
              <a:spcBef>
                <a:spcPts val="0"/>
              </a:spcBef>
              <a:buSzTx/>
              <a:buNone/>
              <a:defRPr sz="2200"/>
            </a:lvl4pPr>
            <a:lvl5pPr marL="0" indent="0" algn="ctr" defTabSz="410763">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7" y="1151929"/>
            <a:ext cx="7358067" cy="2321720"/>
          </a:xfrm>
          <a:prstGeom prst="rect">
            <a:avLst/>
          </a:prstGeom>
        </p:spPr>
        <p:txBody>
          <a:bodyPr lIns="35716" tIns="35716" rIns="35716" bIns="35716" anchor="b"/>
          <a:lstStyle>
            <a:lvl1pPr defTabSz="410763">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7" y="3545085"/>
            <a:ext cx="7358067" cy="794746"/>
          </a:xfrm>
          <a:prstGeom prst="rect">
            <a:avLst/>
          </a:prstGeom>
        </p:spPr>
        <p:txBody>
          <a:bodyPr lIns="35716" tIns="35716" rIns="35716" bIns="35716" anchor="t"/>
          <a:lstStyle>
            <a:lvl1pPr marL="0" indent="0" algn="ctr" defTabSz="410763">
              <a:spcBef>
                <a:spcPts val="0"/>
              </a:spcBef>
              <a:buSzTx/>
              <a:buNone/>
              <a:defRPr sz="2600">
                <a:latin typeface="Helvetica Neue"/>
                <a:ea typeface="Helvetica Neue"/>
                <a:cs typeface="Helvetica Neue"/>
                <a:sym typeface="Helvetica Neue"/>
              </a:defRPr>
            </a:lvl1pPr>
            <a:lvl2pPr marL="0" indent="0" algn="ctr" defTabSz="410763">
              <a:spcBef>
                <a:spcPts val="0"/>
              </a:spcBef>
              <a:buSzTx/>
              <a:buNone/>
              <a:defRPr sz="2600">
                <a:latin typeface="Helvetica Neue"/>
                <a:ea typeface="Helvetica Neue"/>
                <a:cs typeface="Helvetica Neue"/>
                <a:sym typeface="Helvetica Neue"/>
              </a:defRPr>
            </a:lvl2pPr>
            <a:lvl3pPr marL="0" indent="0" algn="ctr" defTabSz="410763">
              <a:spcBef>
                <a:spcPts val="0"/>
              </a:spcBef>
              <a:buSzTx/>
              <a:buNone/>
              <a:defRPr sz="2600">
                <a:latin typeface="Helvetica Neue"/>
                <a:ea typeface="Helvetica Neue"/>
                <a:cs typeface="Helvetica Neue"/>
                <a:sym typeface="Helvetica Neue"/>
              </a:defRPr>
            </a:lvl3pPr>
            <a:lvl4pPr marL="0" indent="0" algn="ctr" defTabSz="410763">
              <a:spcBef>
                <a:spcPts val="0"/>
              </a:spcBef>
              <a:buSzTx/>
              <a:buNone/>
              <a:defRPr sz="2600">
                <a:latin typeface="Helvetica Neue"/>
                <a:ea typeface="Helvetica Neue"/>
                <a:cs typeface="Helvetica Neue"/>
                <a:sym typeface="Helvetica Neue"/>
              </a:defRPr>
            </a:lvl4pPr>
            <a:lvl5pPr marL="0" indent="0" algn="ctr" defTabSz="410763">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8" y="6536531"/>
            <a:ext cx="239481" cy="232482"/>
          </a:xfrm>
          <a:prstGeom prst="rect">
            <a:avLst/>
          </a:prstGeom>
        </p:spPr>
        <p:txBody>
          <a:bodyPr lIns="35716" tIns="35716" rIns="35716" bIns="35716"/>
          <a:lstStyle>
            <a:lvl1pPr defTabSz="410763">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5" y="312537"/>
            <a:ext cx="7804550" cy="1518050"/>
          </a:xfrm>
          <a:prstGeom prst="rect">
            <a:avLst/>
          </a:prstGeom>
        </p:spPr>
        <p:txBody>
          <a:bodyPr lIns="35716" tIns="35716" rIns="35716" bIns="35716"/>
          <a:lstStyle>
            <a:lvl1pPr defTabSz="410763">
              <a:lnSpc>
                <a:spcPts val="11600"/>
              </a:lnSpc>
              <a:defRPr>
                <a:uFillTx/>
              </a:defRPr>
            </a:lvl1pPr>
          </a:lstStyle>
          <a:p>
            <a:pPr/>
            <a:r>
              <a:t>Title Text</a:t>
            </a:r>
          </a:p>
        </p:txBody>
      </p:sp>
      <p:sp>
        <p:nvSpPr>
          <p:cNvPr id="116"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4" y="6505277"/>
            <a:ext cx="253602" cy="2492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8" cy="2321720"/>
          </a:xfrm>
          <a:prstGeom prst="rect">
            <a:avLst/>
          </a:prstGeom>
        </p:spPr>
        <p:txBody>
          <a:bodyPr anchor="b"/>
          <a:lstStyle>
            <a:lvl1pPr defTabSz="410763">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8" cy="794746"/>
          </a:xfrm>
          <a:prstGeom prst="rect">
            <a:avLst/>
          </a:prstGeom>
        </p:spPr>
        <p:txBody>
          <a:bodyPr anchor="t"/>
          <a:lstStyle>
            <a:lvl1pPr marL="0" indent="0">
              <a:spcBef>
                <a:spcPts val="600"/>
              </a:spcBef>
              <a:buSzTx/>
              <a:buNone/>
              <a:defRPr>
                <a:latin typeface="Times New Roman"/>
                <a:ea typeface="Times New Roman"/>
                <a:cs typeface="Times New Roman"/>
                <a:sym typeface="Times New Roman"/>
              </a:defRPr>
            </a:lvl1pPr>
            <a:lvl2pPr marL="0" indent="0">
              <a:spcBef>
                <a:spcPts val="600"/>
              </a:spcBef>
              <a:buSzTx/>
              <a:buNone/>
              <a:defRPr>
                <a:latin typeface="Times New Roman"/>
                <a:ea typeface="Times New Roman"/>
                <a:cs typeface="Times New Roman"/>
                <a:sym typeface="Times New Roman"/>
              </a:defRPr>
            </a:lvl2pPr>
            <a:lvl3pPr marL="0" indent="0">
              <a:spcBef>
                <a:spcPts val="600"/>
              </a:spcBef>
              <a:buSzTx/>
              <a:buNone/>
              <a:defRPr>
                <a:latin typeface="Times New Roman"/>
                <a:ea typeface="Times New Roman"/>
                <a:cs typeface="Times New Roman"/>
                <a:sym typeface="Times New Roman"/>
              </a:defRPr>
            </a:lvl3pPr>
            <a:lvl4pPr marL="0" indent="0">
              <a:spcBef>
                <a:spcPts val="600"/>
              </a:spcBef>
              <a:buSzTx/>
              <a:buNone/>
              <a:defRPr>
                <a:latin typeface="Times New Roman"/>
                <a:ea typeface="Times New Roman"/>
                <a:cs typeface="Times New Roman"/>
                <a:sym typeface="Times New Roman"/>
              </a:defRPr>
            </a:lvl4pPr>
            <a:lvl5pPr marL="0" indent="0">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4" y="6505277"/>
            <a:ext cx="253602" cy="2492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lvl1pPr defTabSz="410763">
              <a:defRPr>
                <a:solidFill>
                  <a:srgbClr val="000080"/>
                </a:solidFill>
                <a:uFillTx/>
              </a:defRPr>
            </a:lvl1pPr>
          </a:lstStyle>
          <a:p>
            <a:pPr/>
            <a:r>
              <a:t>Title Text</a:t>
            </a:r>
          </a:p>
        </p:txBody>
      </p:sp>
      <p:sp>
        <p:nvSpPr>
          <p:cNvPr id="5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4" y="6505277"/>
            <a:ext cx="253602" cy="2492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4"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4"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8" indent="-306158"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4" y="6248400"/>
            <a:ext cx="256537" cy="269237"/>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10763">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5" y="6505277"/>
            <a:ext cx="239479" cy="236533"/>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prstGeom prst="rect">
            <a:avLst/>
          </a:prstGeom>
        </p:spPr>
        <p:txBody>
          <a:bodyPr/>
          <a:lstStyle>
            <a:lvl1pPr defTabSz="410763">
              <a:defRPr>
                <a:solidFill>
                  <a:srgbClr val="000080"/>
                </a:solidFill>
                <a:uFillTx/>
              </a:defRPr>
            </a:lvl1pPr>
          </a:lstStyle>
          <a:p>
            <a:pPr/>
            <a:r>
              <a:t>Title Text</a:t>
            </a:r>
          </a:p>
        </p:txBody>
      </p:sp>
      <p:sp>
        <p:nvSpPr>
          <p:cNvPr id="8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4" y="6505277"/>
            <a:ext cx="253602" cy="2492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4" y="6505277"/>
            <a:ext cx="253602" cy="249233"/>
          </a:xfrm>
          <a:prstGeom prst="rect">
            <a:avLst/>
          </a:prstGeom>
          <a:ln w="12700">
            <a:miter lim="400000"/>
          </a:ln>
        </p:spPr>
        <p:txBody>
          <a:bodyPr wrap="none" lIns="35716" tIns="35716" rIns="35716" bIns="35716">
            <a:spAutoFit/>
          </a:bodyPr>
          <a:lstStyle>
            <a:lvl1pPr algn="ctr" defTabSz="410763">
              <a:spcBef>
                <a:spcPts val="0"/>
              </a:spcBef>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youtube.com/watch?v=goks2xcpH0o" TargetMode="Externa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atahub.berkeley.edu/user-redirect/interact?account=braddelong&amp;repo=lecture-support-2020&amp;branch=master&amp;path=ps00.ipynb" TargetMode="External"/><Relationship Id="rId4"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299/" TargetMode="External"/><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About the Course"/>
          <p:cNvSpPr txBox="1"/>
          <p:nvPr>
            <p:ph type="title" idx="4294967295"/>
          </p:nvPr>
        </p:nvSpPr>
        <p:spPr>
          <a:xfrm>
            <a:off x="112563" y="-3"/>
            <a:ext cx="8890001" cy="1143001"/>
          </a:xfrm>
          <a:prstGeom prst="rect">
            <a:avLst/>
          </a:prstGeom>
        </p:spPr>
        <p:txBody>
          <a:bodyPr lIns="45718" tIns="45718" rIns="45718" bIns="45718"/>
          <a:lstStyle>
            <a:lvl1pPr defTabSz="182879">
              <a:defRPr sz="2700"/>
            </a:lvl1pPr>
          </a:lstStyle>
          <a:p>
            <a:pPr/>
            <a:r>
              <a:t>Zoom Q&amp;A Session: Module: As Class Begins…: On How to Accomplish Online Economics Education</a:t>
            </a:r>
          </a:p>
        </p:txBody>
      </p:sp>
      <p:sp>
        <p:nvSpPr>
          <p:cNvPr id="127" name="The long 20th century will in all likelihood be seen in the future as the watershed in human experience:…"/>
          <p:cNvSpPr txBox="1"/>
          <p:nvPr>
            <p:ph type="body" idx="4294967295"/>
          </p:nvPr>
        </p:nvSpPr>
        <p:spPr>
          <a:xfrm>
            <a:off x="112561" y="1142995"/>
            <a:ext cx="6134105" cy="5397505"/>
          </a:xfrm>
          <a:prstGeom prst="rect">
            <a:avLst/>
          </a:prstGeom>
        </p:spPr>
        <p:txBody>
          <a:bodyPr lIns="45718" tIns="45718" rIns="45718" bIns="45718" anchor="t"/>
          <a:lstStyle/>
          <a:p>
            <a:pPr marL="0" indent="0" defTabSz="221813">
              <a:spcBef>
                <a:spcPts val="800"/>
              </a:spcBef>
              <a:buSzTx/>
              <a:buNone/>
              <a:defRPr b="1" sz="1600">
                <a:latin typeface="+mj-lt"/>
                <a:ea typeface="+mj-ea"/>
                <a:cs typeface="+mj-cs"/>
                <a:sym typeface="Helvetica"/>
              </a:defRPr>
            </a:pPr>
            <a:r>
              <a:t>Time: Tu Aug 25 15:30 PDT. Zoom URL: TBA. </a:t>
            </a:r>
          </a:p>
          <a:p>
            <a:pPr marL="0" indent="0" defTabSz="221813">
              <a:spcBef>
                <a:spcPts val="800"/>
              </a:spcBef>
              <a:buSzTx/>
              <a:buNone/>
              <a:defRPr b="1" sz="1200">
                <a:latin typeface="Times New Roman"/>
                <a:ea typeface="Times New Roman"/>
                <a:cs typeface="Times New Roman"/>
                <a:sym typeface="Times New Roman"/>
              </a:defRPr>
            </a:pPr>
            <a:r>
              <a:t>Questions:</a:t>
            </a:r>
          </a:p>
          <a:p>
            <a:pPr marL="173252" indent="-173252" defTabSz="221813">
              <a:spcBef>
                <a:spcPts val="800"/>
              </a:spcBef>
              <a:buSzPct val="100000"/>
              <a:buAutoNum type="arabicPeriod" startAt="1"/>
              <a:defRPr sz="1200">
                <a:latin typeface="Times New Roman"/>
                <a:ea typeface="Times New Roman"/>
                <a:cs typeface="Times New Roman"/>
                <a:sym typeface="Times New Roman"/>
              </a:defRPr>
            </a:pPr>
            <a:r>
              <a:t>What, at the end of the semester, will we wish we had done today in terms of structuring this course? (I want three suggestions.)</a:t>
            </a:r>
          </a:p>
          <a:p>
            <a:pPr marL="173252" indent="-173252" defTabSz="221813">
              <a:spcBef>
                <a:spcPts val="800"/>
              </a:spcBef>
              <a:buSzPct val="100000"/>
              <a:buAutoNum type="arabicPeriod" startAt="1"/>
              <a:defRPr sz="1200">
                <a:latin typeface="Times New Roman"/>
                <a:ea typeface="Times New Roman"/>
                <a:cs typeface="Times New Roman"/>
                <a:sym typeface="Times New Roman"/>
              </a:defRPr>
            </a:pPr>
            <a:r>
              <a:t>We know of Sokrates’s uneasiness about </a:t>
            </a:r>
            <a:r>
              <a:rPr i="1"/>
              <a:t>books</a:t>
            </a:r>
            <a:r>
              <a:t> as opposed to in-person teaching only because Plato wrote a… book; how did Plato write his book in an attempt to get around Sokrates’s objections to the idea of teaching via making people read books?</a:t>
            </a:r>
          </a:p>
          <a:p>
            <a:pPr marL="173252" indent="-173252" defTabSz="221813">
              <a:spcBef>
                <a:spcPts val="800"/>
              </a:spcBef>
              <a:buSzPct val="100000"/>
              <a:buAutoNum type="arabicPeriod" startAt="1"/>
              <a:defRPr sz="1200">
                <a:latin typeface="Times New Roman"/>
                <a:ea typeface="Times New Roman"/>
                <a:cs typeface="Times New Roman"/>
                <a:sym typeface="Times New Roman"/>
              </a:defRPr>
            </a:pPr>
            <a:r>
              <a:t>How does Andy Matuschak hope to build websites—and author books—that will be easy to read well?</a:t>
            </a:r>
          </a:p>
          <a:p>
            <a:pPr lvl="1" marL="335679" indent="-129941" defTabSz="221813">
              <a:spcBef>
                <a:spcPts val="800"/>
              </a:spcBef>
              <a:buSzPct val="100000"/>
              <a:defRPr sz="1200">
                <a:latin typeface="Times New Roman"/>
                <a:ea typeface="Times New Roman"/>
                <a:cs typeface="Times New Roman"/>
                <a:sym typeface="Times New Roman"/>
              </a:defRPr>
            </a:pPr>
            <a:r>
              <a:t>Even by people who are not (or not yet) good active readers</a:t>
            </a:r>
          </a:p>
          <a:p>
            <a:pPr lvl="1" marL="335679" indent="-129941" defTabSz="221813">
              <a:spcBef>
                <a:spcPts val="800"/>
              </a:spcBef>
              <a:buSzPct val="100000"/>
              <a:defRPr sz="1200">
                <a:latin typeface="Times New Roman"/>
                <a:ea typeface="Times New Roman"/>
                <a:cs typeface="Times New Roman"/>
                <a:sym typeface="Times New Roman"/>
              </a:defRPr>
            </a:pPr>
            <a:r>
              <a:t>How are we to train you to become good active readers?</a:t>
            </a:r>
          </a:p>
          <a:p>
            <a:pPr marL="173252" indent="-173252" defTabSz="221813">
              <a:spcBef>
                <a:spcPts val="800"/>
              </a:spcBef>
              <a:buSzPct val="100000"/>
              <a:buAutoNum type="arabicPeriod" startAt="1"/>
              <a:defRPr sz="1200">
                <a:latin typeface="Times New Roman"/>
                <a:ea typeface="Times New Roman"/>
                <a:cs typeface="Times New Roman"/>
                <a:sym typeface="Times New Roman"/>
              </a:defRPr>
            </a:pPr>
            <a:r>
              <a:t>What does Partha Dasgupta think “thinking like an economist” is?</a:t>
            </a:r>
          </a:p>
          <a:p>
            <a:pPr marL="173252" indent="-173252" defTabSz="221813">
              <a:spcBef>
                <a:spcPts val="800"/>
              </a:spcBef>
              <a:buSzPct val="100000"/>
              <a:buAutoNum type="arabicPeriod" startAt="1"/>
              <a:defRPr sz="1200">
                <a:latin typeface="Times New Roman"/>
                <a:ea typeface="Times New Roman"/>
                <a:cs typeface="Times New Roman"/>
                <a:sym typeface="Times New Roman"/>
              </a:defRPr>
            </a:pPr>
            <a:r>
              <a:t>How is it different from what you were taught in Econ 1? How is it the same?</a:t>
            </a:r>
          </a:p>
          <a:p>
            <a:pPr marL="173252" indent="-173252" defTabSz="221813">
              <a:spcBef>
                <a:spcPts val="800"/>
              </a:spcBef>
              <a:buSzPct val="100000"/>
              <a:buAutoNum type="arabicPeriod" startAt="1"/>
              <a:defRPr sz="1200">
                <a:latin typeface="Times New Roman"/>
                <a:ea typeface="Times New Roman"/>
                <a:cs typeface="Times New Roman"/>
                <a:sym typeface="Times New Roman"/>
              </a:defRPr>
            </a:pPr>
            <a:r>
              <a:t>Is his </a:t>
            </a:r>
            <a:r>
              <a:rPr i="1"/>
              <a:t>Economics: A Very Short Introduction</a:t>
            </a:r>
            <a:r>
              <a:t> properly titled? Should it instead have been called: </a:t>
            </a:r>
            <a:r>
              <a:rPr i="1"/>
              <a:t>The Economy:</a:t>
            </a:r>
            <a:r>
              <a:t> </a:t>
            </a:r>
            <a:r>
              <a:rPr i="1"/>
              <a:t>A Very Short Introduction</a:t>
            </a:r>
            <a:r>
              <a:t>?</a:t>
            </a:r>
          </a:p>
          <a:p>
            <a:pPr marL="173252" indent="-173252" defTabSz="221813">
              <a:spcBef>
                <a:spcPts val="800"/>
              </a:spcBef>
              <a:buSzPct val="100000"/>
              <a:buAutoNum type="arabicPeriod" startAt="1"/>
              <a:defRPr sz="1200">
                <a:latin typeface="Times New Roman"/>
                <a:ea typeface="Times New Roman"/>
                <a:cs typeface="Times New Roman"/>
                <a:sym typeface="Times New Roman"/>
              </a:defRPr>
            </a:pPr>
            <a:r>
              <a:t>In the way of assignments for this course, what else should we be asking people to do, in addition to weekly participation in the threaded discussions, weekly problem sets, &amp; a final paper?</a:t>
            </a:r>
          </a:p>
          <a:p>
            <a:pPr marL="173252" indent="-173252" defTabSz="221813">
              <a:spcBef>
                <a:spcPts val="800"/>
              </a:spcBef>
              <a:buSzPct val="100000"/>
              <a:buAutoNum type="arabicPeriod" startAt="1"/>
              <a:defRPr sz="1200">
                <a:latin typeface="Times New Roman"/>
                <a:ea typeface="Times New Roman"/>
                <a:cs typeface="Times New Roman"/>
                <a:sym typeface="Times New Roman"/>
              </a:defRPr>
            </a:pPr>
            <a:r>
              <a:t>Where in the staggered module flow process we instructors have set up are things likely to go wrong?</a:t>
            </a:r>
          </a:p>
        </p:txBody>
      </p:sp>
      <p:sp>
        <p:nvSpPr>
          <p:cNvPr id="128" name="80 min zoom q&amp;a session (starts 15:30 PDT Berkeley time—i.e.  15:40)"/>
          <p:cNvSpPr txBox="1"/>
          <p:nvPr/>
        </p:nvSpPr>
        <p:spPr>
          <a:xfrm>
            <a:off x="2215375" y="6540496"/>
            <a:ext cx="692862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vl1pPr>
          </a:lstStyle>
          <a:p>
            <a:pPr/>
            <a:r>
              <a:t>80 min zoom q&amp;a session (starts 15:30 PDT Berkeley time—i.e.  15:40)</a:t>
            </a:r>
          </a:p>
        </p:txBody>
      </p:sp>
      <p:sp>
        <p:nvSpPr>
          <p:cNvPr id="129" name="The long 20th century will in all likelihood be seen in the future as the watershed in human experience:…"/>
          <p:cNvSpPr txBox="1"/>
          <p:nvPr/>
        </p:nvSpPr>
        <p:spPr>
          <a:xfrm>
            <a:off x="6246662" y="2955862"/>
            <a:ext cx="2755903" cy="7851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01274">
              <a:spcBef>
                <a:spcPts val="700"/>
              </a:spcBef>
              <a:defRPr sz="1100">
                <a:uFillTx/>
                <a:latin typeface="Times New Roman"/>
                <a:ea typeface="Times New Roman"/>
                <a:cs typeface="Times New Roman"/>
                <a:sym typeface="Times New Roman"/>
              </a:defRPr>
            </a:pPr>
            <a:r>
              <a:t>Music for Entering Cyberspace: "DIGITAL CHILDREN" by @Krale &lt;</a:t>
            </a:r>
            <a:r>
              <a:rPr u="sng">
                <a:solidFill>
                  <a:srgbClr val="0000FF"/>
                </a:solidFill>
                <a:uFill>
                  <a:solidFill>
                    <a:srgbClr val="0000FF"/>
                  </a:solidFill>
                </a:uFill>
                <a:hlinkClick r:id="rId2" invalidUrl="" action="" tgtFrame="" tooltip="" history="1" highlightClick="0" endSnd="0"/>
              </a:rPr>
              <a:t>https://www.youtube.com/watch?v=goks2xcpH0o</a:t>
            </a:r>
            <a:r>
              <a:t>&gt;</a:t>
            </a:r>
          </a:p>
        </p:txBody>
      </p:sp>
      <p:pic>
        <p:nvPicPr>
          <p:cNvPr id="130" name="Image" descr="Image"/>
          <p:cNvPicPr>
            <a:picLocks noChangeAspect="1"/>
          </p:cNvPicPr>
          <p:nvPr/>
        </p:nvPicPr>
        <p:blipFill>
          <a:blip r:embed="rId3">
            <a:extLst/>
          </a:blip>
          <a:stretch>
            <a:fillRect/>
          </a:stretch>
        </p:blipFill>
        <p:spPr>
          <a:xfrm>
            <a:off x="6246662" y="1142996"/>
            <a:ext cx="2755903" cy="1812870"/>
          </a:xfrm>
          <a:prstGeom prst="rect">
            <a:avLst/>
          </a:prstGeom>
          <a:ln w="12700">
            <a:miter lim="400000"/>
          </a:ln>
        </p:spPr>
      </p:pic>
      <p:pic>
        <p:nvPicPr>
          <p:cNvPr id="131" name="Image" descr="Image"/>
          <p:cNvPicPr>
            <a:picLocks noChangeAspect="1"/>
          </p:cNvPicPr>
          <p:nvPr/>
        </p:nvPicPr>
        <p:blipFill>
          <a:blip r:embed="rId4">
            <a:extLst/>
          </a:blip>
          <a:srcRect l="0" t="0" r="29042" b="0"/>
          <a:stretch>
            <a:fillRect/>
          </a:stretch>
        </p:blipFill>
        <p:spPr>
          <a:xfrm>
            <a:off x="6246662" y="3741034"/>
            <a:ext cx="2772207" cy="279946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About the Course"/>
          <p:cNvSpPr txBox="1"/>
          <p:nvPr>
            <p:ph type="title" idx="4294967295"/>
          </p:nvPr>
        </p:nvSpPr>
        <p:spPr>
          <a:xfrm>
            <a:off x="112563" y="-3"/>
            <a:ext cx="8890001" cy="1143001"/>
          </a:xfrm>
          <a:prstGeom prst="rect">
            <a:avLst/>
          </a:prstGeom>
        </p:spPr>
        <p:txBody>
          <a:bodyPr lIns="45718" tIns="45718" rIns="45718" bIns="45718"/>
          <a:lstStyle>
            <a:lvl1pPr defTabSz="233172">
              <a:defRPr sz="4080"/>
            </a:lvl1pPr>
          </a:lstStyle>
          <a:p>
            <a:pPr/>
            <a:r>
              <a:t>Problem Set 0. Jupyter Notebook…</a:t>
            </a:r>
          </a:p>
        </p:txBody>
      </p:sp>
      <p:sp>
        <p:nvSpPr>
          <p:cNvPr id="134" name="The long 20th century will in all likelihood be seen in the future as the watershed in human experience:…"/>
          <p:cNvSpPr txBox="1"/>
          <p:nvPr>
            <p:ph type="body" idx="4294967295"/>
          </p:nvPr>
        </p:nvSpPr>
        <p:spPr>
          <a:xfrm>
            <a:off x="112562" y="1142997"/>
            <a:ext cx="5402889" cy="5397501"/>
          </a:xfrm>
          <a:prstGeom prst="rect">
            <a:avLst/>
          </a:prstGeom>
        </p:spPr>
        <p:txBody>
          <a:bodyPr lIns="45718" tIns="45718" rIns="45718" bIns="45718" anchor="t"/>
          <a:lstStyle/>
          <a:p>
            <a:pPr marL="0" indent="0" defTabSz="332719">
              <a:spcBef>
                <a:spcPts val="1200"/>
              </a:spcBef>
              <a:buSzTx/>
              <a:buNone/>
              <a:defRPr b="1" sz="1944">
                <a:latin typeface="Times New Roman"/>
                <a:ea typeface="Times New Roman"/>
                <a:cs typeface="Times New Roman"/>
                <a:sym typeface="Times New Roman"/>
              </a:defRPr>
            </a:pPr>
            <a:r>
              <a:t>JUPYTER NOTEBOOK URL: </a:t>
            </a:r>
          </a:p>
          <a:p>
            <a:pPr marL="0" indent="0" defTabSz="332719">
              <a:spcBef>
                <a:spcPts val="1200"/>
              </a:spcBef>
              <a:buSzTx/>
              <a:buNone/>
              <a:defRPr sz="97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http://datahub.berkeley.edu/user-redirect/interact?account=braddelong&amp;repo=lecture-support-2020&amp;branch=master&amp;path=ps00.ipynb</a:t>
            </a:r>
            <a:r>
              <a:t>&gt;</a:t>
            </a:r>
          </a:p>
          <a:p>
            <a:pPr marL="0" indent="0" defTabSz="332719">
              <a:spcBef>
                <a:spcPts val="1200"/>
              </a:spcBef>
              <a:buSzTx/>
              <a:buNone/>
              <a:defRPr sz="1944">
                <a:latin typeface="Times New Roman"/>
                <a:ea typeface="Times New Roman"/>
                <a:cs typeface="Times New Roman"/>
                <a:sym typeface="Times New Roman"/>
              </a:defRPr>
            </a:pPr>
            <a:r>
              <a:t>Click on (or copy and paste in your browser URL/search field) the link above, and page through the interactive jupyter notebook document, following the instructions…</a:t>
            </a:r>
          </a:p>
          <a:p>
            <a:pPr marL="0" indent="0" defTabSz="332719">
              <a:spcBef>
                <a:spcPts val="1200"/>
              </a:spcBef>
              <a:buSzTx/>
              <a:buNone/>
              <a:defRPr sz="1944">
                <a:latin typeface="Times New Roman"/>
                <a:ea typeface="Times New Roman"/>
                <a:cs typeface="Times New Roman"/>
                <a:sym typeface="Times New Roman"/>
              </a:defRPr>
            </a:pPr>
            <a:r>
              <a:t>With what looks to be a permanent and long-run partial moving-online of the university, the already important topic of “data science” seems likely to become even more foundational. </a:t>
            </a:r>
          </a:p>
          <a:p>
            <a:pPr marL="0" indent="0" defTabSz="332719">
              <a:spcBef>
                <a:spcPts val="1200"/>
              </a:spcBef>
              <a:buSzTx/>
              <a:buNone/>
              <a:defRPr sz="1944">
                <a:latin typeface="Times New Roman"/>
                <a:ea typeface="Times New Roman"/>
                <a:cs typeface="Times New Roman"/>
                <a:sym typeface="Times New Roman"/>
              </a:defRPr>
            </a:pPr>
            <a:r>
              <a:t>Hence this first problem set tries to provide you with an introduction—to “data science”, and to the framework we will be using for problem sets that we hope will make things much easier for you and for us…</a:t>
            </a:r>
          </a:p>
        </p:txBody>
      </p:sp>
      <p:pic>
        <p:nvPicPr>
          <p:cNvPr id="135" name="image3.png" descr="image3.png"/>
          <p:cNvPicPr>
            <a:picLocks noChangeAspect="1"/>
          </p:cNvPicPr>
          <p:nvPr/>
        </p:nvPicPr>
        <p:blipFill>
          <a:blip r:embed="rId4">
            <a:extLst/>
          </a:blip>
          <a:stretch>
            <a:fillRect/>
          </a:stretch>
        </p:blipFill>
        <p:spPr>
          <a:xfrm>
            <a:off x="5599347" y="1142997"/>
            <a:ext cx="3403217" cy="53975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About the Course"/>
          <p:cNvSpPr txBox="1"/>
          <p:nvPr>
            <p:ph type="title" idx="4294967295"/>
          </p:nvPr>
        </p:nvSpPr>
        <p:spPr>
          <a:xfrm>
            <a:off x="112563" y="-3"/>
            <a:ext cx="8890001" cy="1143001"/>
          </a:xfrm>
          <a:prstGeom prst="rect">
            <a:avLst/>
          </a:prstGeom>
        </p:spPr>
        <p:txBody>
          <a:bodyPr lIns="45718" tIns="45718" rIns="45718" bIns="45718"/>
          <a:lstStyle>
            <a:lvl1pPr defTabSz="219453">
              <a:defRPr sz="3800"/>
            </a:lvl1pPr>
          </a:lstStyle>
          <a:p>
            <a:pPr/>
            <a:r>
              <a:t>Discuss: As Class Begins… Module…</a:t>
            </a:r>
          </a:p>
        </p:txBody>
      </p:sp>
      <p:sp>
        <p:nvSpPr>
          <p:cNvPr id="140" name="The long 20th century will in all likelihood be seen in the future as the watershed in human experience:…"/>
          <p:cNvSpPr txBox="1"/>
          <p:nvPr>
            <p:ph type="body" idx="4294967295"/>
          </p:nvPr>
        </p:nvSpPr>
        <p:spPr>
          <a:xfrm>
            <a:off x="112563" y="1142995"/>
            <a:ext cx="5811126" cy="5397505"/>
          </a:xfrm>
          <a:prstGeom prst="rect">
            <a:avLst/>
          </a:prstGeom>
        </p:spPr>
        <p:txBody>
          <a:bodyPr lIns="45718" tIns="45718" rIns="45718" bIns="45718" anchor="t"/>
          <a:lstStyle/>
          <a:p>
            <a:pPr marL="0" indent="0" defTabSz="279318">
              <a:spcBef>
                <a:spcPts val="1000"/>
              </a:spcBef>
              <a:buSzTx/>
              <a:buNone/>
              <a:defRPr sz="1600">
                <a:latin typeface="Times New Roman"/>
                <a:ea typeface="Times New Roman"/>
                <a:cs typeface="Times New Roman"/>
                <a:sym typeface="Times New Roman"/>
              </a:defRPr>
            </a:pPr>
            <a:r>
              <a:t>Let me start this discussion off by asking three questions:</a:t>
            </a:r>
          </a:p>
          <a:p>
            <a:pPr marL="218172" indent="-218172" defTabSz="279318">
              <a:spcBef>
                <a:spcPts val="1000"/>
              </a:spcBef>
              <a:buSzPct val="100000"/>
              <a:buAutoNum type="arabicPeriod" startAt="1"/>
              <a:defRPr sz="1600">
                <a:latin typeface="Times New Roman"/>
                <a:ea typeface="Times New Roman"/>
                <a:cs typeface="Times New Roman"/>
                <a:sym typeface="Times New Roman"/>
              </a:defRPr>
            </a:pPr>
            <a:r>
              <a:t>Did the “Introduction to Jupyter Notebooks” assignment “work” for you?</a:t>
            </a:r>
          </a:p>
          <a:p>
            <a:pPr marL="218172" indent="-218172" defTabSz="279318">
              <a:spcBef>
                <a:spcPts val="1000"/>
              </a:spcBef>
              <a:buSzPct val="100000"/>
              <a:buAutoNum type="arabicPeriod" startAt="1"/>
              <a:defRPr sz="1600">
                <a:latin typeface="Times New Roman"/>
                <a:ea typeface="Times New Roman"/>
                <a:cs typeface="Times New Roman"/>
                <a:sym typeface="Times New Roman"/>
              </a:defRPr>
            </a:pPr>
            <a:r>
              <a:t>What are our chances of making this course a fully worthwhile educational experience for you? What is the most essential thing to make sure we accomplish?</a:t>
            </a:r>
          </a:p>
          <a:p>
            <a:pPr marL="218172" indent="-218172" defTabSz="279318">
              <a:spcBef>
                <a:spcPts val="1000"/>
              </a:spcBef>
              <a:buSzPct val="100000"/>
              <a:buAutoNum type="arabicPeriod" startAt="1"/>
              <a:defRPr sz="1600">
                <a:latin typeface="Times New Roman"/>
                <a:ea typeface="Times New Roman"/>
                <a:cs typeface="Times New Roman"/>
                <a:sym typeface="Times New Roman"/>
              </a:defRPr>
            </a:pPr>
            <a:r>
              <a:t>What important pieces of history is this economics-centered course likely to overlook? How is that going to make this course less worthwhile than an ideal course would be?</a:t>
            </a:r>
          </a:p>
          <a:p>
            <a:pPr marL="0" indent="0" defTabSz="279318">
              <a:spcBef>
                <a:spcPts val="1000"/>
              </a:spcBef>
              <a:buSzTx/>
              <a:buNone/>
              <a:defRPr sz="1600">
                <a:latin typeface="Times New Roman"/>
                <a:ea typeface="Times New Roman"/>
                <a:cs typeface="Times New Roman"/>
                <a:sym typeface="Times New Roman"/>
              </a:defRPr>
            </a:pPr>
          </a:p>
          <a:p>
            <a:pPr marL="0" indent="0" defTabSz="279318">
              <a:spcBef>
                <a:spcPts val="1000"/>
              </a:spcBef>
              <a:buSzTx/>
              <a:buNone/>
              <a:defRPr sz="1600">
                <a:latin typeface="Times New Roman"/>
                <a:ea typeface="Times New Roman"/>
                <a:cs typeface="Times New Roman"/>
                <a:sym typeface="Times New Roman"/>
              </a:defRPr>
            </a:pPr>
            <a:r>
              <a:t>As before, for full credit for this discussion, provide at least two substantive contributions to the discussion, of which at most one should be a direct response to one of my questions. We want you to talk to &amp; react to one another here…</a:t>
            </a:r>
          </a:p>
          <a:p>
            <a:pPr marL="0" indent="0" defTabSz="279318">
              <a:spcBef>
                <a:spcPts val="1000"/>
              </a:spcBef>
              <a:buSzTx/>
              <a:buNone/>
              <a:defRPr sz="1600">
                <a:latin typeface="Times New Roman"/>
                <a:ea typeface="Times New Roman"/>
                <a:cs typeface="Times New Roman"/>
                <a:sym typeface="Times New Roman"/>
              </a:defRPr>
            </a:pPr>
          </a:p>
          <a:p>
            <a:pPr marL="0" indent="0" defTabSz="279318">
              <a:spcBef>
                <a:spcPts val="1000"/>
              </a:spcBef>
              <a:buSzTx/>
              <a:buNone/>
              <a:defRPr b="1" sz="1600">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https://bcourses.berkeley.edu/courses/1493152/discussion_topics/5774299/&gt;</a:t>
            </a:r>
          </a:p>
        </p:txBody>
      </p:sp>
      <p:pic>
        <p:nvPicPr>
          <p:cNvPr id="141" name="Image" descr="Image"/>
          <p:cNvPicPr>
            <a:picLocks noChangeAspect="1"/>
          </p:cNvPicPr>
          <p:nvPr/>
        </p:nvPicPr>
        <p:blipFill>
          <a:blip r:embed="rId3">
            <a:extLst/>
          </a:blip>
          <a:srcRect l="0" t="0" r="0" b="7909"/>
          <a:stretch>
            <a:fillRect/>
          </a:stretch>
        </p:blipFill>
        <p:spPr>
          <a:xfrm>
            <a:off x="5923688" y="1142995"/>
            <a:ext cx="3058556" cy="5397585"/>
          </a:xfrm>
          <a:prstGeom prst="rect">
            <a:avLst/>
          </a:prstGeom>
          <a:ln w="12700">
            <a:miter lim="400000"/>
          </a:ln>
        </p:spPr>
      </p:pic>
      <p:sp>
        <p:nvSpPr>
          <p:cNvPr id="142" name="130 words"/>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vl1pPr>
          </a:lstStyle>
          <a:p>
            <a:pPr/>
            <a:r>
              <a:t>130 words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About the Course"/>
          <p:cNvSpPr txBox="1"/>
          <p:nvPr>
            <p:ph type="title" idx="4294967295"/>
          </p:nvPr>
        </p:nvSpPr>
        <p:spPr>
          <a:xfrm>
            <a:off x="112563" y="-3"/>
            <a:ext cx="8890001" cy="1143001"/>
          </a:xfrm>
          <a:prstGeom prst="rect">
            <a:avLst/>
          </a:prstGeom>
        </p:spPr>
        <p:txBody>
          <a:bodyPr lIns="45718" tIns="45718" rIns="45718" bIns="45718"/>
          <a:lstStyle>
            <a:lvl1pPr defTabSz="196595">
              <a:defRPr sz="3400"/>
            </a:lvl1pPr>
          </a:lstStyle>
          <a:p>
            <a:pPr/>
            <a:r>
              <a:t>Learning Goals for: Module 0. As Class Begins…</a:t>
            </a:r>
          </a:p>
        </p:txBody>
      </p:sp>
      <p:sp>
        <p:nvSpPr>
          <p:cNvPr id="145" name="The long 20th century will in all likelihood be seen in the future as the watershed in human experience:…"/>
          <p:cNvSpPr txBox="1"/>
          <p:nvPr>
            <p:ph type="body" idx="4294967295"/>
          </p:nvPr>
        </p:nvSpPr>
        <p:spPr>
          <a:xfrm>
            <a:off x="112561" y="1142995"/>
            <a:ext cx="5715005" cy="5397505"/>
          </a:xfrm>
          <a:prstGeom prst="rect">
            <a:avLst/>
          </a:prstGeom>
        </p:spPr>
        <p:txBody>
          <a:bodyPr lIns="45718" tIns="45718" rIns="45718" bIns="45718" anchor="t"/>
          <a:lstStyle/>
          <a:p>
            <a:pPr marL="0" indent="0" defTabSz="242315">
              <a:spcBef>
                <a:spcPts val="300"/>
              </a:spcBef>
              <a:buSzTx/>
              <a:buNone/>
              <a:defRPr b="1" sz="1500">
                <a:uFill>
                  <a:solidFill>
                    <a:srgbClr val="000000"/>
                  </a:solidFill>
                </a:uFill>
                <a:latin typeface="+mj-lt"/>
                <a:ea typeface="+mj-ea"/>
                <a:cs typeface="+mj-cs"/>
                <a:sym typeface="Helvetica"/>
              </a:defRPr>
            </a:pPr>
            <a:r>
              <a:t>Six primary:</a:t>
            </a:r>
            <a:endParaRPr sz="1200">
              <a:latin typeface="Times New Roman"/>
              <a:ea typeface="Times New Roman"/>
              <a:cs typeface="Times New Roman"/>
              <a:sym typeface="Times New Roman"/>
            </a:endParaRPr>
          </a:p>
          <a:p>
            <a:pPr marL="170044" indent="-170044"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be able to outline how a typical week’s module of this course will work</a:t>
            </a:r>
          </a:p>
          <a:p>
            <a:pPr marL="170044" indent="-170044"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be able to outline why we have chosen this course structure in our attempt to provide a better-than-3</a:t>
            </a:r>
            <a:r>
              <a:rPr baseline="31999"/>
              <a:t>rd</a:t>
            </a:r>
            <a:r>
              <a:t>-class online education here</a:t>
            </a:r>
          </a:p>
          <a:p>
            <a:pPr marL="170044" indent="-170044"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critique, in an informed way, our structural choices</a:t>
            </a:r>
          </a:p>
          <a:p>
            <a:pPr marL="170044" indent="-170044"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be able to outline what “thinking like an economist” is good for</a:t>
            </a:r>
          </a:p>
          <a:p>
            <a:pPr marL="170044" indent="-170044"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be able to outline course requirements and resources</a:t>
            </a:r>
          </a:p>
          <a:p>
            <a:pPr marL="170044" indent="-170044" defTabSz="196274">
              <a:spcBef>
                <a:spcPts val="300"/>
              </a:spcBef>
              <a:buSzPct val="100000"/>
              <a:buAutoNum type="arabicPeriod" startAt="1"/>
              <a:tabLst>
                <a:tab pos="114300" algn="l"/>
              </a:tabLst>
              <a:defRPr sz="1200">
                <a:uFill>
                  <a:solidFill>
                    <a:srgbClr val="000000"/>
                  </a:solidFill>
                </a:uFill>
                <a:latin typeface="Times New Roman"/>
                <a:ea typeface="Times New Roman"/>
                <a:cs typeface="Times New Roman"/>
                <a:sym typeface="Times New Roman"/>
              </a:defRPr>
            </a:pPr>
            <a:r>
              <a:t>To be able to successfully complete a jupyter notebook problem set</a:t>
            </a:r>
          </a:p>
          <a:p>
            <a:pPr marL="0" indent="0" defTabSz="242315">
              <a:spcBef>
                <a:spcPts val="300"/>
              </a:spcBef>
              <a:buSzTx/>
              <a:buNone/>
              <a:defRPr b="1" sz="1500">
                <a:uFill>
                  <a:solidFill>
                    <a:srgbClr val="000000"/>
                  </a:solidFill>
                </a:uFill>
                <a:latin typeface="+mj-lt"/>
                <a:ea typeface="+mj-ea"/>
                <a:cs typeface="+mj-cs"/>
                <a:sym typeface="Helvetica"/>
              </a:defRPr>
            </a:pPr>
          </a:p>
          <a:p>
            <a:pPr marL="0" indent="0" defTabSz="242315">
              <a:spcBef>
                <a:spcPts val="300"/>
              </a:spcBef>
              <a:buSzTx/>
              <a:buNone/>
              <a:defRPr b="1" sz="1500">
                <a:uFill>
                  <a:solidFill>
                    <a:srgbClr val="000000"/>
                  </a:solidFill>
                </a:uFill>
                <a:latin typeface="+mj-lt"/>
                <a:ea typeface="+mj-ea"/>
                <a:cs typeface="+mj-cs"/>
                <a:sym typeface="Helvetica"/>
              </a:defRPr>
            </a:pPr>
            <a:r>
              <a:t>Six secondary:</a:t>
            </a:r>
            <a:endParaRPr sz="1200">
              <a:latin typeface="Times New Roman"/>
              <a:ea typeface="Times New Roman"/>
              <a:cs typeface="Times New Roman"/>
              <a:sym typeface="Times New Roman"/>
            </a:endParaRPr>
          </a:p>
          <a:p>
            <a:pPr marL="170044" indent="-170044"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explain to classmates why the instructors chose </a:t>
            </a:r>
            <a:r>
              <a:rPr b="1"/>
              <a:t>Andy Matuschak:</a:t>
            </a:r>
            <a:r>
              <a:t> </a:t>
            </a:r>
            <a:r>
              <a:rPr i="1"/>
              <a:t>Why Books Don’t Work</a:t>
            </a:r>
            <a:r>
              <a:t> as the first required reading for this course.</a:t>
            </a:r>
          </a:p>
          <a:p>
            <a:pPr marL="170044" indent="-170044"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be able to suggest an alternative first reading that, in their informed opinion, might have been a better choice given the aims of this course and this module</a:t>
            </a:r>
          </a:p>
          <a:p>
            <a:pPr marL="170044" indent="-170044"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explain to classmates why the instructors chose </a:t>
            </a:r>
            <a:r>
              <a:rPr b="1"/>
              <a:t>Partha Dasgupta:</a:t>
            </a:r>
            <a:r>
              <a:t> </a:t>
            </a:r>
            <a:r>
              <a:rPr i="1"/>
              <a:t>Economics: A Very Short Introduction</a:t>
            </a:r>
            <a:r>
              <a:t> as the second required reading for this course.</a:t>
            </a:r>
          </a:p>
          <a:p>
            <a:pPr marL="170044" indent="-170044"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be able to suggest an alternative second reading that, in their informed opinion, might have been a better choice given the aims of this course and this module</a:t>
            </a:r>
          </a:p>
          <a:p>
            <a:pPr marL="170044" indent="-170044"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formulate a plan for how to get the most educational juice out of this—very odd—semester</a:t>
            </a:r>
          </a:p>
          <a:p>
            <a:pPr marL="170044" indent="-170044" defTabSz="196274">
              <a:spcBef>
                <a:spcPts val="300"/>
              </a:spcBef>
              <a:buSzPct val="100000"/>
              <a:buAutoNum type="arabicPeriod" startAt="7"/>
              <a:tabLst>
                <a:tab pos="114300" algn="l"/>
              </a:tabLst>
              <a:defRPr sz="1200">
                <a:uFill>
                  <a:solidFill>
                    <a:srgbClr val="000000"/>
                  </a:solidFill>
                </a:uFill>
                <a:latin typeface="Times New Roman"/>
                <a:ea typeface="Times New Roman"/>
                <a:cs typeface="Times New Roman"/>
                <a:sym typeface="Times New Roman"/>
              </a:defRPr>
            </a:pPr>
            <a:r>
              <a:t>To have communicated with the instructors with respect to potential obstacles—financial, technological, or otherwise—to fully participating in all the activities of this course</a:t>
            </a:r>
          </a:p>
        </p:txBody>
      </p:sp>
      <p:pic>
        <p:nvPicPr>
          <p:cNvPr id="14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2" y="1142996"/>
            <a:ext cx="3175003" cy="3175001"/>
          </a:xfrm>
          <a:prstGeom prst="rect">
            <a:avLst/>
          </a:prstGeom>
          <a:ln w="12700">
            <a:miter lim="400000"/>
          </a:ln>
        </p:spPr>
      </p:pic>
      <p:pic>
        <p:nvPicPr>
          <p:cNvPr id="14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2" y="4298672"/>
            <a:ext cx="3175003" cy="2241829"/>
          </a:xfrm>
          <a:prstGeom prst="rect">
            <a:avLst/>
          </a:prstGeom>
          <a:ln w="12700">
            <a:miter lim="400000"/>
          </a:ln>
        </p:spPr>
      </p:pic>
      <p:sp>
        <p:nvSpPr>
          <p:cNvPr id="148" name="Link"/>
          <p:cNvSpPr txBox="1"/>
          <p:nvPr/>
        </p:nvSpPr>
        <p:spPr>
          <a:xfrm>
            <a:off x="5827562"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
                <a:solidFill>
                  <a:srgbClr val="00BFFF"/>
                </a:solidFill>
              </a:defRPr>
            </a:lvl1pPr>
          </a:lstStyle>
          <a:p>
            <a:pPr/>
            <a:r>
              <a:t>Link</a:t>
            </a:r>
          </a:p>
        </p:txBody>
      </p:sp>
      <p:sp>
        <p:nvSpPr>
          <p:cNvPr id="149" name="Link"/>
          <p:cNvSpPr txBox="1"/>
          <p:nvPr/>
        </p:nvSpPr>
        <p:spPr>
          <a:xfrm>
            <a:off x="5827562"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
                <a:solidFill>
                  <a:srgbClr val="00BFFF"/>
                </a:solidFill>
              </a:defRPr>
            </a:lvl1pPr>
          </a:lstStyle>
          <a:p>
            <a:pPr/>
            <a:r>
              <a:t>Link</a:t>
            </a:r>
          </a:p>
        </p:txBody>
      </p:sp>
      <p:sp>
        <p:nvSpPr>
          <p:cNvPr id="150" name="240 words"/>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vl1pPr>
          </a:lstStyle>
          <a:p>
            <a:pPr/>
            <a:r>
              <a:t>240 words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Catch Our Breath…"/>
          <p:cNvSpPr txBox="1"/>
          <p:nvPr>
            <p:ph type="title"/>
          </p:nvPr>
        </p:nvSpPr>
        <p:spPr>
          <a:xfrm>
            <a:off x="127482" y="0"/>
            <a:ext cx="8890001" cy="1143001"/>
          </a:xfrm>
          <a:prstGeom prst="rect">
            <a:avLst/>
          </a:prstGeom>
        </p:spPr>
        <p:txBody>
          <a:bodyPr/>
          <a:lstStyle>
            <a:lvl1pPr defTabSz="406908">
              <a:defRPr sz="7100"/>
            </a:lvl1pPr>
          </a:lstStyle>
          <a:p>
            <a:pPr/>
            <a:r>
              <a:t>Catch Our Breath…</a:t>
            </a:r>
          </a:p>
        </p:txBody>
      </p:sp>
      <p:sp>
        <p:nvSpPr>
          <p:cNvPr id="153" name="Ask a couple of questions?…"/>
          <p:cNvSpPr txBox="1"/>
          <p:nvPr>
            <p:ph type="body" sz="half" idx="1"/>
          </p:nvPr>
        </p:nvSpPr>
        <p:spPr>
          <a:xfrm>
            <a:off x="127480" y="1143000"/>
            <a:ext cx="4445005" cy="5397500"/>
          </a:xfrm>
          <a:prstGeom prst="rect">
            <a:avLst/>
          </a:prstGeom>
        </p:spPr>
        <p:txBody>
          <a:bodyPr anchor="t"/>
          <a:lstStyle/>
          <a:p>
            <a:pPr>
              <a:spcBef>
                <a:spcPts val="1600"/>
              </a:spcBef>
              <a:defRPr>
                <a:latin typeface="Times New Roman"/>
                <a:ea typeface="Times New Roman"/>
                <a:cs typeface="Times New Roman"/>
                <a:sym typeface="Times New Roman"/>
              </a:defRPr>
            </a:pPr>
            <a:r>
              <a:t>Ask a couple of questions? </a:t>
            </a:r>
          </a:p>
          <a:p>
            <a:pPr>
              <a:spcBef>
                <a:spcPts val="1600"/>
              </a:spcBef>
              <a:defRPr>
                <a:latin typeface="Times New Roman"/>
                <a:ea typeface="Times New Roman"/>
                <a:cs typeface="Times New Roman"/>
                <a:sym typeface="Times New Roman"/>
              </a:defRPr>
            </a:pPr>
            <a:r>
              <a:t>Make a couple of comments?</a:t>
            </a:r>
          </a:p>
          <a:p>
            <a:pPr>
              <a:spcBef>
                <a:spcPts val="1600"/>
              </a:spcBef>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154" name="Image" descr="Image"/>
          <p:cNvPicPr>
            <a:picLocks noChangeAspect="1"/>
          </p:cNvPicPr>
          <p:nvPr/>
        </p:nvPicPr>
        <p:blipFill>
          <a:blip r:embed="rId2">
            <a:extLst/>
          </a:blip>
          <a:stretch>
            <a:fillRect/>
          </a:stretch>
        </p:blipFill>
        <p:spPr>
          <a:xfrm>
            <a:off x="4572482" y="1143000"/>
            <a:ext cx="4445003" cy="444499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